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3466-B439-5B99-2EF2-03A66B249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EAED3-658C-8AE3-11A8-458DA9D4B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771B8-6F8B-1412-50A1-0FE0ADDD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2073-EA05-9219-6BC0-FD6981E45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3EEF9-3CFF-424E-1A29-D500D6FC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0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E4E5-A378-932C-63AA-470C675F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A69B3-3B9B-F643-7C8C-D4EED8DD8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A5A1-7AF4-8CD9-951D-2C06B833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33862-29B3-ED57-8BD6-C38152D3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6EB5D-05BD-16C1-746A-62D9EDB9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C361A-D4A8-9416-13E1-6F07F5704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445EC-398C-114A-4A02-DAC8D841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ECA0-9204-84AA-D74B-E9E7D8CB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2330-5508-BB1F-5990-6D90A876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7A21-A12B-1B5C-92E2-C1AB3226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6CE9-5ABB-BBAC-FCB6-F36D323C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89CC3-51BB-9EF2-DD84-04A9B157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DDC39-411C-B34E-928B-815FCF68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0512-EA24-1BFA-201B-C4BA94E1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48BD8-7FCC-877B-62B9-8F4658F7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8181-51D9-4C2C-9A63-E727BF0D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7CB04-8729-0564-7549-CF396A0AD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5A021-1941-9721-7AA2-B63EA39D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FBE1-71F0-6F43-04C7-E7437AA1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EA7E2-4B7D-383C-F8A1-F2587CD0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67B0-165C-7BB0-EAC1-0924C079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90BB-2C3F-2C03-346E-CA1685890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32ACD-C718-4AA9-912F-95205FA95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E26B3-A070-2A72-3943-F40399B4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49A3A-5C9B-68F4-29D9-CCD2F6AD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D7FD8-6485-0CC5-ED50-40BD8814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2513-B6B1-5FE2-DD86-104D253A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78356-6CE4-65DA-FEB8-F27474102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8901D-6354-A646-8532-B8100647A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6ACB-85EE-B6EC-94C5-40A792973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A5803-3D29-4A23-8595-02C8D4E75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F5C54-6542-E572-B506-16E89B99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576D-10B6-7D07-CD1F-E1A9FFE2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AF55D-5EA3-9361-B4FE-863A5254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F6E6-974C-ADA1-352B-4166352F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50149-4030-3C6E-C38F-2D59C882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17A7A-8912-61B9-2BCB-E04FFF7F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23750-C093-E308-222B-612FDB67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6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D4A5F-E4F6-B1DD-05E8-BA118E0E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242DC-6B53-3B8A-063B-0A3C1986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4C9B-9108-A4CD-1D02-12E1F328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906F-684A-AFAD-0D39-AF9BBD6F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ADC5-78BF-D821-3FD9-C64B1424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75A84-8211-CD08-AD6B-C78F3502A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0F03-D1B1-399E-1C10-263749C1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93E13-6594-19B6-BE32-D551CB7F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18492-0CFF-A7FF-34E7-3EB34B1F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9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D53A-B448-83F8-8FE2-AE23F008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5AE58-D639-8E71-DC00-C0FBCED58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C6683-7323-6068-EF70-6708ECB8B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5E02D-905A-ACE2-EFAE-D5AA20EB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161AE-F876-6F47-DCD9-9A9D002C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5B9DB-F872-2DAA-9DCA-742E15F3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5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97225-2460-EE17-DF4A-92368459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918CC-71ED-BE12-FDD7-BFFC1CEE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40FFC-F7B3-911B-6A49-3B669C862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AA8A-47BD-4A9A-A694-30B27AA69E5B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3DFC5-E12A-FD1D-EF11-DA6629A48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E1F5-0C8E-C0FD-A937-4E41D04F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E0C3-9472-4C12-A92D-B24DCD06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8B9290-EAAE-3E37-61FA-851AEE4CD1E8}"/>
              </a:ext>
            </a:extLst>
          </p:cNvPr>
          <p:cNvGrpSpPr/>
          <p:nvPr/>
        </p:nvGrpSpPr>
        <p:grpSpPr>
          <a:xfrm>
            <a:off x="0" y="1450583"/>
            <a:ext cx="5755798" cy="3867837"/>
            <a:chOff x="7923038" y="4209054"/>
            <a:chExt cx="3058705" cy="20934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B5F856-00EE-3AE7-DCEE-9E1482E2512F}"/>
                </a:ext>
              </a:extLst>
            </p:cNvPr>
            <p:cNvGrpSpPr/>
            <p:nvPr/>
          </p:nvGrpSpPr>
          <p:grpSpPr>
            <a:xfrm>
              <a:off x="7980356" y="4286970"/>
              <a:ext cx="2917227" cy="1869231"/>
              <a:chOff x="7980356" y="4286970"/>
              <a:chExt cx="2917227" cy="186923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8896151-4C63-C3A4-367F-E49A51109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5065" b="12807"/>
              <a:stretch>
                <a:fillRect/>
              </a:stretch>
            </p:blipFill>
            <p:spPr>
              <a:xfrm>
                <a:off x="7980356" y="4286970"/>
                <a:ext cx="2903785" cy="165621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F0ECB275-4B75-DCF6-23C4-66DAF6C74EA9}"/>
                  </a:ext>
                </a:extLst>
              </p:cNvPr>
              <p:cNvSpPr txBox="1"/>
              <p:nvPr/>
            </p:nvSpPr>
            <p:spPr>
              <a:xfrm>
                <a:off x="10149388" y="5943181"/>
                <a:ext cx="748195" cy="21302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chemeClr val="accent6"/>
                    </a:solidFill>
                  </a:rPr>
                  <a:t>Ibuprofen</a:t>
                </a:r>
                <a:endParaRPr lang="en-IN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C1197E-99BA-812E-2AE9-946A7118EB64}"/>
                  </a:ext>
                </a:extLst>
              </p:cNvPr>
              <p:cNvSpPr txBox="1"/>
              <p:nvPr/>
            </p:nvSpPr>
            <p:spPr>
              <a:xfrm>
                <a:off x="8071192" y="5943181"/>
                <a:ext cx="995003" cy="183239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chemeClr val="accent6"/>
                    </a:solidFill>
                  </a:rPr>
                  <a:t>Ibuprofen Aldehyde</a:t>
                </a:r>
                <a:endParaRPr lang="en-IN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470B0E-61F3-C1DF-429A-612F3F0F1216}"/>
                  </a:ext>
                </a:extLst>
              </p:cNvPr>
              <p:cNvSpPr txBox="1"/>
              <p:nvPr/>
            </p:nvSpPr>
            <p:spPr>
              <a:xfrm>
                <a:off x="9135081" y="4834745"/>
                <a:ext cx="548304" cy="183239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chemeClr val="accent6"/>
                    </a:solidFill>
                  </a:rPr>
                  <a:t>Enzyme</a:t>
                </a:r>
                <a:endParaRPr lang="en-IN" sz="1600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5D20C5-0C95-2969-885C-C27F94FD52FB}"/>
                </a:ext>
              </a:extLst>
            </p:cNvPr>
            <p:cNvSpPr/>
            <p:nvPr/>
          </p:nvSpPr>
          <p:spPr>
            <a:xfrm>
              <a:off x="7923038" y="4209054"/>
              <a:ext cx="3058705" cy="209342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DAF18E-163D-06E7-209F-E013B6637EA2}"/>
              </a:ext>
            </a:extLst>
          </p:cNvPr>
          <p:cNvSpPr txBox="1"/>
          <p:nvPr/>
        </p:nvSpPr>
        <p:spPr>
          <a:xfrm>
            <a:off x="5743066" y="1484482"/>
            <a:ext cx="62713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Enzymatic Conversion of Ibuprofen Aldehyde to Ibuprofen</a:t>
            </a:r>
          </a:p>
          <a:p>
            <a:pPr algn="ctr"/>
            <a:endParaRPr lang="en-US" sz="2000" b="1" dirty="0"/>
          </a:p>
          <a:p>
            <a:pPr algn="just"/>
            <a:r>
              <a:rPr lang="en-US" dirty="0"/>
              <a:t>The image depicts a biocatalytic transformation where an enzyme facilitates the conversion of Ibuprofen Aldehyde to Ibuprofen. The reaction involving the oxidation of aldehyde is a key step in the synthesis of the non-steroidal anti-inflammatory drug (NSAID), Ibuprofen. This enzymatic approach offers a selective and environmentally friendly alternative to traditional chemical synthesis, highlighting the potential of biocatalysis in pharmaceutical manufacturing.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3DE8D3-3E86-F657-2B68-FEBDE73A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9" y="132964"/>
            <a:ext cx="3904427" cy="6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3A2B60-F8B9-8621-5931-667575D33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4427" cy="69303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6450891-E524-3F99-C922-C69943793E10}"/>
              </a:ext>
            </a:extLst>
          </p:cNvPr>
          <p:cNvSpPr txBox="1"/>
          <p:nvPr/>
        </p:nvSpPr>
        <p:spPr>
          <a:xfrm>
            <a:off x="564039" y="5336630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Structural snapshot of aldehyde dehydrogenase enzyme : </a:t>
            </a:r>
            <a:r>
              <a:rPr lang="en-US" dirty="0"/>
              <a:t>The image highlights the conserved domains and functional features. a) Wheat: catalytic domain; light green: Cofactor binding domain; yellow: oligomerization domain; b) cyan: cofactor-binding residues; magenta: catalytic triad; light blue: substrate entry/exit channel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6A569A-9180-136C-887B-6AB411EA52F3}"/>
              </a:ext>
            </a:extLst>
          </p:cNvPr>
          <p:cNvGrpSpPr/>
          <p:nvPr/>
        </p:nvGrpSpPr>
        <p:grpSpPr>
          <a:xfrm>
            <a:off x="1523997" y="832482"/>
            <a:ext cx="9092896" cy="4295301"/>
            <a:chOff x="1026695" y="1907301"/>
            <a:chExt cx="9092896" cy="429530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94388A3-DCDF-BC0E-8B6D-45CC9E60B3E2}"/>
                </a:ext>
              </a:extLst>
            </p:cNvPr>
            <p:cNvGrpSpPr/>
            <p:nvPr/>
          </p:nvGrpSpPr>
          <p:grpSpPr>
            <a:xfrm>
              <a:off x="2072409" y="2331573"/>
              <a:ext cx="8047182" cy="3871029"/>
              <a:chOff x="1920012" y="2187198"/>
              <a:chExt cx="8047182" cy="387102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49A0AD3-B148-F4D5-FE6A-E8981327E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3254" t="51011" r="15764" b="825"/>
              <a:stretch>
                <a:fillRect/>
              </a:stretch>
            </p:blipFill>
            <p:spPr>
              <a:xfrm>
                <a:off x="6629400" y="2187198"/>
                <a:ext cx="3337794" cy="356755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B14FE5F-C7A5-08C0-9902-D7B8495E5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0012" y="2226954"/>
                <a:ext cx="3430513" cy="3831273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9D81C18-43A7-0B62-F549-5E8F2B1469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2719" y="2226954"/>
                <a:ext cx="2585344" cy="7568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5291E6F-F33D-4F25-CEA8-7AD5194E80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06256" y="3970977"/>
                <a:ext cx="2773735" cy="1712647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40E09A7-DA83-F87D-29DF-E52703976314}"/>
                </a:ext>
              </a:extLst>
            </p:cNvPr>
            <p:cNvSpPr txBox="1"/>
            <p:nvPr/>
          </p:nvSpPr>
          <p:spPr>
            <a:xfrm>
              <a:off x="1026695" y="1912512"/>
              <a:ext cx="433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7D835B-AF5A-CAC0-73AA-30FACA4ACD02}"/>
                </a:ext>
              </a:extLst>
            </p:cNvPr>
            <p:cNvSpPr txBox="1"/>
            <p:nvPr/>
          </p:nvSpPr>
          <p:spPr>
            <a:xfrm>
              <a:off x="6339197" y="1907301"/>
              <a:ext cx="433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24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15156C-9ABF-1E02-2495-BDF69343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4427" cy="69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414F4-837C-9401-5AA9-91F7D0573D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61" r="3037" b="8896"/>
          <a:stretch>
            <a:fillRect/>
          </a:stretch>
        </p:blipFill>
        <p:spPr>
          <a:xfrm>
            <a:off x="265142" y="1187117"/>
            <a:ext cx="3904427" cy="3594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B6163-05DA-274F-99F3-45559E96C094}"/>
              </a:ext>
            </a:extLst>
          </p:cNvPr>
          <p:cNvSpPr txBox="1"/>
          <p:nvPr/>
        </p:nvSpPr>
        <p:spPr>
          <a:xfrm>
            <a:off x="4716379" y="1772470"/>
            <a:ext cx="7026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Purified Biocatalysis Product</a:t>
            </a:r>
          </a:p>
          <a:p>
            <a:endParaRPr lang="en-US" dirty="0"/>
          </a:p>
          <a:p>
            <a:pPr algn="just"/>
            <a:r>
              <a:rPr lang="en-US" dirty="0"/>
              <a:t>Image is a petri dish containing a purified white ibuprofen powder, the final product of a biocatalysis reaction. This material was synthesized using enzyme-mediated transformation of organic substrates, a process known for its selectivity and eco-friendly nature. </a:t>
            </a:r>
          </a:p>
        </p:txBody>
      </p:sp>
    </p:spTree>
    <p:extLst>
      <p:ext uri="{BB962C8B-B14F-4D97-AF65-F5344CB8AC3E}">
        <p14:creationId xmlns:p14="http://schemas.microsoft.com/office/powerpoint/2010/main" val="323036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5EB81-536B-CDFB-29E3-52CC10E5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7" y="1126113"/>
            <a:ext cx="6828962" cy="4605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CFDF3B-984F-18E4-D2ED-79E5C79E1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4427" cy="693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BC9356-E16E-D680-FEE6-3BA33E39B989}"/>
              </a:ext>
            </a:extLst>
          </p:cNvPr>
          <p:cNvSpPr txBox="1"/>
          <p:nvPr/>
        </p:nvSpPr>
        <p:spPr>
          <a:xfrm>
            <a:off x="7299891" y="1582340"/>
            <a:ext cx="48172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Enzyme retrieval from storage </a:t>
            </a:r>
            <a:r>
              <a:rPr lang="en-US" b="1" dirty="0">
                <a:solidFill>
                  <a:srgbClr val="424242"/>
                </a:solidFill>
                <a:latin typeface="Segoe Sans"/>
              </a:rPr>
              <a:t>for biocatalysis</a:t>
            </a:r>
          </a:p>
          <a:p>
            <a:pPr algn="just"/>
            <a:endParaRPr lang="en-US" b="1" dirty="0">
              <a:solidFill>
                <a:srgbClr val="424242"/>
              </a:solidFill>
              <a:latin typeface="Segoe Sans"/>
            </a:endParaRPr>
          </a:p>
          <a:p>
            <a:pPr algn="just"/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In laboratory setup, the scientist is seen retrieving an enzyme sample from a deep freezer, preparing it for use in a biocatalysis experiment. The enzyme, stored at sub-zero temperatures to preserve its activity and stability, plays a crucial role in accelerating specific biochemical reactions. This step marks the beginning of a controlled experimental process aimed at exploring enzymatic efficiency</a:t>
            </a:r>
            <a:r>
              <a:rPr lang="en-US" dirty="0">
                <a:solidFill>
                  <a:srgbClr val="424242"/>
                </a:solidFill>
                <a:latin typeface="Segoe Sans"/>
              </a:rPr>
              <a:t> 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and potential applications in industrial biotransformations.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42DD3-D58F-6D7F-A57C-60C29A980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5" y="965751"/>
            <a:ext cx="6130401" cy="5318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27E584-BA4E-7E18-ED52-42F879843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4427" cy="693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902585-8F83-5D44-5DE6-CDA32A5FDADE}"/>
              </a:ext>
            </a:extLst>
          </p:cNvPr>
          <p:cNvSpPr txBox="1"/>
          <p:nvPr/>
        </p:nvSpPr>
        <p:spPr>
          <a:xfrm>
            <a:off x="6802586" y="1700258"/>
            <a:ext cx="50708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Biocatalysis Reaction Setup</a:t>
            </a:r>
            <a:endParaRPr lang="en-US" dirty="0"/>
          </a:p>
          <a:p>
            <a:pPr algn="just"/>
            <a:br>
              <a:rPr lang="en-US" dirty="0"/>
            </a:br>
            <a:r>
              <a:rPr lang="en-US" dirty="0"/>
              <a:t>This image captures a controlled laboratory setup for a biocatalysis reaction. This setup is typically used to study enzyme-catalyzed transformations under precise reaction parameters, contributing to advancements in green chemistry and industrial bioprocessing.</a:t>
            </a:r>
          </a:p>
        </p:txBody>
      </p:sp>
    </p:spTree>
    <p:extLst>
      <p:ext uri="{BB962C8B-B14F-4D97-AF65-F5344CB8AC3E}">
        <p14:creationId xmlns:p14="http://schemas.microsoft.com/office/powerpoint/2010/main" val="318159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095B56E435F443B611BC5855156992" ma:contentTypeVersion="15" ma:contentTypeDescription="Create a new document." ma:contentTypeScope="" ma:versionID="d92b66fb5872f3f8a242093d4dea3ff1">
  <xsd:schema xmlns:xsd="http://www.w3.org/2001/XMLSchema" xmlns:xs="http://www.w3.org/2001/XMLSchema" xmlns:p="http://schemas.microsoft.com/office/2006/metadata/properties" xmlns:ns2="f9d2516d-24d6-460f-9b7a-908aeb86ea9e" xmlns:ns3="1205d38f-772a-4de3-b865-24f63437e57e" targetNamespace="http://schemas.microsoft.com/office/2006/metadata/properties" ma:root="true" ma:fieldsID="9c5fd4b84ba73f7684a524322df8b793" ns2:_="" ns3:_="">
    <xsd:import namespace="f9d2516d-24d6-460f-9b7a-908aeb86ea9e"/>
    <xsd:import namespace="1205d38f-772a-4de3-b865-24f63437e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2516d-24d6-460f-9b7a-908aeb86e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65ab0f2-a70e-4db5-8ac6-b921310879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5d38f-772a-4de3-b865-24f63437e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9a36206-752f-4b89-a899-a2839469928b}" ma:internalName="TaxCatchAll" ma:showField="CatchAllData" ma:web="1205d38f-772a-4de3-b865-24f63437e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d2516d-24d6-460f-9b7a-908aeb86ea9e">
      <Terms xmlns="http://schemas.microsoft.com/office/infopath/2007/PartnerControls"/>
    </lcf76f155ced4ddcb4097134ff3c332f>
    <TaxCatchAll xmlns="1205d38f-772a-4de3-b865-24f63437e57e" xsi:nil="true"/>
  </documentManagement>
</p:properties>
</file>

<file path=customXml/itemProps1.xml><?xml version="1.0" encoding="utf-8"?>
<ds:datastoreItem xmlns:ds="http://schemas.openxmlformats.org/officeDocument/2006/customXml" ds:itemID="{5008F545-4C6A-41B1-AD31-C0C174277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2516d-24d6-460f-9b7a-908aeb86ea9e"/>
    <ds:schemaRef ds:uri="1205d38f-772a-4de3-b865-24f63437e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02AC68-E76A-4FE0-AF05-CEEA44ADC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9A369-9007-4058-BFA8-F73C38037628}">
  <ds:schemaRefs>
    <ds:schemaRef ds:uri="http://schemas.microsoft.com/office/2006/metadata/properties"/>
    <ds:schemaRef ds:uri="http://schemas.microsoft.com/office/infopath/2007/PartnerControls"/>
    <ds:schemaRef ds:uri="f9d2516d-24d6-460f-9b7a-908aeb86ea9e"/>
    <ds:schemaRef ds:uri="1205d38f-772a-4de3-b865-24f63437e5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299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Anisha Ashokan</dc:creator>
  <cp:lastModifiedBy>Naveen Kulkarni</cp:lastModifiedBy>
  <cp:revision>3</cp:revision>
  <dcterms:created xsi:type="dcterms:W3CDTF">2025-08-25T05:46:07Z</dcterms:created>
  <dcterms:modified xsi:type="dcterms:W3CDTF">2025-08-25T09:57:31Z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0x010100A8095B56E435F443B611BC5855156992</vt:lpwstr>
  </property>
</Properties>
</file>